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83" r:id="rId3"/>
    <p:sldId id="285" r:id="rId4"/>
    <p:sldId id="319" r:id="rId5"/>
    <p:sldId id="286" r:id="rId6"/>
    <p:sldId id="288" r:id="rId7"/>
    <p:sldId id="290" r:id="rId8"/>
    <p:sldId id="291" r:id="rId9"/>
    <p:sldId id="308" r:id="rId10"/>
    <p:sldId id="289" r:id="rId11"/>
    <p:sldId id="292" r:id="rId12"/>
    <p:sldId id="284" r:id="rId13"/>
    <p:sldId id="295" r:id="rId14"/>
    <p:sldId id="287" r:id="rId15"/>
    <p:sldId id="293" r:id="rId16"/>
    <p:sldId id="294" r:id="rId17"/>
    <p:sldId id="296" r:id="rId18"/>
    <p:sldId id="297" r:id="rId19"/>
    <p:sldId id="300" r:id="rId20"/>
    <p:sldId id="298" r:id="rId21"/>
    <p:sldId id="301" r:id="rId22"/>
    <p:sldId id="302" r:id="rId23"/>
    <p:sldId id="303" r:id="rId24"/>
    <p:sldId id="305" r:id="rId25"/>
    <p:sldId id="306" r:id="rId26"/>
    <p:sldId id="307" r:id="rId27"/>
    <p:sldId id="312" r:id="rId28"/>
    <p:sldId id="309" r:id="rId29"/>
    <p:sldId id="304" r:id="rId30"/>
    <p:sldId id="310" r:id="rId31"/>
    <p:sldId id="314" r:id="rId32"/>
    <p:sldId id="313" r:id="rId33"/>
    <p:sldId id="315" r:id="rId34"/>
    <p:sldId id="316" r:id="rId35"/>
    <p:sldId id="317" r:id="rId36"/>
    <p:sldId id="28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CBDE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31"/>
    <p:restoredTop sz="93613"/>
  </p:normalViewPr>
  <p:slideViewPr>
    <p:cSldViewPr snapToGrid="0" snapToObjects="1">
      <p:cViewPr>
        <p:scale>
          <a:sx n="99" d="100"/>
          <a:sy n="99" d="100"/>
        </p:scale>
        <p:origin x="776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B0832-AB4E-544D-8C01-4ECD7D40EC78}" type="datetimeFigureOut">
              <a:rPr lang="en-US" smtClean="0"/>
              <a:t>9/21/17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C6ED84-E7BC-914F-BFDD-1B171F7D3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456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96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621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40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21/09/2017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88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21/09/2017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753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104162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0101" y="176321"/>
            <a:ext cx="11529391" cy="658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101" y="1041621"/>
            <a:ext cx="11529391" cy="5152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136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smtClean="0"/>
              <a:t>21/09/2017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03580" y="636430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A2549-6773-0241-8251-AB96BB453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33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hyperlink" Target="https://distill.pub/2017/momentum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noon.com/life-is-gradient-descent-880c60ac1be8" TargetMode="External"/><Relationship Id="rId4" Type="http://schemas.openxmlformats.org/officeDocument/2006/relationships/hyperlink" Target="http://slideplayer.com/slide/7341917/" TargetMode="External"/><Relationship Id="rId5" Type="http://schemas.openxmlformats.org/officeDocument/2006/relationships/hyperlink" Target="http://ruder.io/optimizing-gradient-descent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4" Type="http://schemas.openxmlformats.org/officeDocument/2006/relationships/hyperlink" Target="https://hackernoon.com/life-is-gradient-descent-880c60ac1be8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MML minor #2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Методы оптимизации</a:t>
            </a:r>
            <a:endParaRPr lang="ru-RU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8203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Многомерный случай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21/09/2017</a:t>
            </a:r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9696" y="834887"/>
            <a:ext cx="7950200" cy="3962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896" y="4797287"/>
            <a:ext cx="7035800" cy="1765300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83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Многомерный случай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21/09/2017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360512" y="1646880"/>
                <a:ext cx="435279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∇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512" y="1646880"/>
                <a:ext cx="4352795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2101" r="-2381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6360512" y="2527420"/>
                <a:ext cx="43607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∇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512" y="2527420"/>
                <a:ext cx="4360746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955" t="-1667" r="-2095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6132373" y="3234525"/>
                <a:ext cx="4809072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Δ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−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400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2400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mr-IN" sz="2400" b="0" i="1" smtClean="0">
                              <a:latin typeface="Cambria Math" charset="0"/>
                            </a:rPr>
                            <m:t>𝑥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Δ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4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24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400">
                          <a:latin typeface="Cambria Math" charset="0"/>
                        </a:rPr>
                        <m:t>Δ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373" y="3234525"/>
                <a:ext cx="4809072" cy="76540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12807" y="1646880"/>
            <a:ext cx="4903520" cy="388441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941456" y="4266119"/>
            <a:ext cx="5396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 smtClean="0"/>
              <a:t>Мы знаем как меняется функция </a:t>
            </a:r>
          </a:p>
          <a:p>
            <a:pPr algn="ctr"/>
            <a:r>
              <a:rPr lang="ru-RU" sz="2400" dirty="0" smtClean="0"/>
              <a:t>при небольшом изменении аргументов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4883114" y="5218240"/>
                <a:ext cx="6663170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ru-RU" sz="2400" dirty="0" smtClean="0"/>
                  <a:t>Для максимизации выгодно пойти вдоль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sz="2400" i="1" smtClean="0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mr-IN" sz="2400" i="1">
                                <a:latin typeface="Cambria Math" charset="0"/>
                              </a:rPr>
                              <m:t>𝜕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mr-IN" sz="2400" i="1">
                                <a:latin typeface="Cambria Math" charset="0"/>
                              </a:rPr>
                              <m:t>𝜕</m:t>
                            </m:r>
                            <m:r>
                              <a:rPr lang="mr-IN" sz="2400" i="1">
                                <a:latin typeface="Cambria Math" charset="0"/>
                              </a:rPr>
                              <m:t>𝑥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f>
                          <m:fPr>
                            <m:ctrlPr>
                              <a:rPr lang="mr-IN" sz="24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mr-IN" sz="2400" i="1">
                                <a:latin typeface="Cambria Math" charset="0"/>
                              </a:rPr>
                              <m:t>𝜕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mr-IN" sz="2400" i="1">
                                <a:latin typeface="Cambria Math" charset="0"/>
                              </a:rPr>
                              <m:t>𝜕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𝑦</m:t>
                            </m:r>
                          </m:den>
                        </m:f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114" y="5218240"/>
                <a:ext cx="6663170" cy="677108"/>
              </a:xfrm>
              <a:prstGeom prst="rect">
                <a:avLst/>
              </a:prstGeom>
              <a:blipFill rotWithShape="0">
                <a:blip r:embed="rId6"/>
                <a:stretch>
                  <a:fillRect l="-915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 flipV="1">
            <a:off x="2395470" y="2896752"/>
            <a:ext cx="309093" cy="33777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47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Градиентный спуск (</a:t>
            </a:r>
            <a:r>
              <a:rPr lang="en-US" dirty="0" smtClean="0"/>
              <a:t>GD</a:t>
            </a:r>
            <a:r>
              <a:rPr lang="ru-RU" dirty="0" smtClean="0"/>
              <a:t>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4317" y="1041400"/>
            <a:ext cx="8380503" cy="515302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21/09/2017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7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Градиентный </a:t>
            </a:r>
            <a:r>
              <a:rPr lang="ru-RU" dirty="0" smtClean="0"/>
              <a:t>спуск: шаги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4411" y="1004655"/>
            <a:ext cx="7839326" cy="571682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21/09/2017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0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Градиентный спуск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21/09/2017</a:t>
            </a:r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2614" y="1235793"/>
            <a:ext cx="7023100" cy="2565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689" y="3801193"/>
            <a:ext cx="8153400" cy="2146300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48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Застревает в локальных минимумах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1281" y="834887"/>
            <a:ext cx="7907030" cy="58224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21/09/2017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4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Стохастический градиент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21/09/2017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16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0019" y="1401762"/>
            <a:ext cx="93091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3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Стохастический градиент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2669" y="875877"/>
            <a:ext cx="7137400" cy="19812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21/09/2017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7064" t="40551"/>
          <a:stretch/>
        </p:blipFill>
        <p:spPr>
          <a:xfrm>
            <a:off x="4090736" y="2898067"/>
            <a:ext cx="5391001" cy="11929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669" y="4334160"/>
            <a:ext cx="88646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31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Стохастический градиентный спуск (</a:t>
            </a:r>
            <a:r>
              <a:rPr lang="en-US" dirty="0" smtClean="0"/>
              <a:t>SGD)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9412" y="842838"/>
            <a:ext cx="8315768" cy="5886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21/09/2017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8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SGD mini-batches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4439" y="1043571"/>
            <a:ext cx="8980260" cy="514868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21/09/2017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3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Задача машинного обучения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2627" y="910677"/>
            <a:ext cx="8224338" cy="563618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21/09/2017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86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SGD: </a:t>
            </a:r>
            <a:r>
              <a:rPr lang="ru-RU" dirty="0" smtClean="0"/>
              <a:t>шаги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0908" y="1041401"/>
            <a:ext cx="6247775" cy="46645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21/09/2017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36840" y="5891711"/>
            <a:ext cx="987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Шум в оценке градиента помогает выпрыгивать </a:t>
            </a:r>
            <a:r>
              <a:rPr lang="ru-RU" sz="2400" smtClean="0"/>
              <a:t>из локальных оптимумов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8628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(</a:t>
            </a:r>
            <a:r>
              <a:rPr lang="en-US" dirty="0" smtClean="0"/>
              <a:t>S</a:t>
            </a:r>
            <a:r>
              <a:rPr lang="ru-RU" dirty="0" smtClean="0"/>
              <a:t>)</a:t>
            </a:r>
            <a:r>
              <a:rPr lang="en-US" dirty="0" smtClean="0"/>
              <a:t>GD</a:t>
            </a:r>
            <a:r>
              <a:rPr lang="ru-RU" dirty="0" smtClean="0"/>
              <a:t> +</a:t>
            </a:r>
            <a:r>
              <a:rPr lang="en-US" dirty="0" smtClean="0"/>
              <a:t> </a:t>
            </a:r>
            <a:r>
              <a:rPr lang="ru-RU" dirty="0" smtClean="0"/>
              <a:t>инерция (</a:t>
            </a:r>
            <a:r>
              <a:rPr lang="en-US" dirty="0" smtClean="0"/>
              <a:t>momentum)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6797" y="843762"/>
            <a:ext cx="8095998" cy="588566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21/09/2017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06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Сходимость без инерции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21/09/2017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22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6869" y="1712912"/>
            <a:ext cx="8915400" cy="381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910784" y="6364301"/>
            <a:ext cx="25065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https://distill.pub/2017/momentum</a:t>
            </a:r>
            <a:r>
              <a:rPr lang="en-US" sz="1200" dirty="0" smtClean="0">
                <a:hlinkClick r:id="rId3"/>
              </a:rPr>
              <a:t>/</a:t>
            </a:r>
            <a:endParaRPr lang="ru-RU" sz="1200" dirty="0" smtClean="0"/>
          </a:p>
        </p:txBody>
      </p:sp>
    </p:spTree>
    <p:extLst>
      <p:ext uri="{BB962C8B-B14F-4D97-AF65-F5344CB8AC3E}">
        <p14:creationId xmlns:p14="http://schemas.microsoft.com/office/powerpoint/2010/main" val="1207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Сходимость </a:t>
            </a:r>
            <a:r>
              <a:rPr lang="ru-RU" dirty="0" smtClean="0"/>
              <a:t>с</a:t>
            </a:r>
            <a:r>
              <a:rPr lang="en-US" dirty="0" smtClean="0"/>
              <a:t> </a:t>
            </a:r>
            <a:r>
              <a:rPr lang="ru-RU" dirty="0" smtClean="0"/>
              <a:t>инерцией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6869" y="1712912"/>
            <a:ext cx="8915400" cy="3810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21/09/2017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417343" y="5708798"/>
            <a:ext cx="5686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«Тяжелый мячик катится по поверхности»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490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GD + </a:t>
            </a:r>
            <a:r>
              <a:rPr lang="ru-RU" dirty="0" smtClean="0"/>
              <a:t>линейный поиск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2967" y="863726"/>
            <a:ext cx="8641430" cy="58657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21/09/2017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6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(S)GD </a:t>
            </a:r>
            <a:r>
              <a:rPr lang="ru-RU" dirty="0" smtClean="0"/>
              <a:t>+ переменный шаг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4291" y="834887"/>
            <a:ext cx="8481010" cy="589673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21/09/2017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Методы 2-го порядка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3419" y="1662112"/>
            <a:ext cx="8242300" cy="39116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21/09/2017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6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Методы 2-го порядка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8769" y="1319212"/>
            <a:ext cx="6451600" cy="45974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21/09/2017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38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Методы 2-го порядка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6619" y="1858962"/>
            <a:ext cx="7835900" cy="35179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21/09/2017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6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Многомерный случай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0123" y="759181"/>
            <a:ext cx="8609346" cy="596229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21/09/2017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03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Напоминание: ряд Тейлора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2803" y="1041400"/>
            <a:ext cx="8923531" cy="515302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21/09/2017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38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Метод Ньютона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21/09/2017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30</a:t>
            </a:fld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8598" y="826935"/>
            <a:ext cx="8670952" cy="589454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94887" y="4456418"/>
            <a:ext cx="2010425" cy="914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Метод Ньютона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86902" y="1838450"/>
            <a:ext cx="5916678" cy="3872540"/>
          </a:xfrm>
        </p:spPr>
        <p:txBody>
          <a:bodyPr>
            <a:normAutofit/>
          </a:bodyPr>
          <a:lstStyle/>
          <a:p>
            <a:r>
              <a:rPr lang="ru-RU" sz="3200" dirty="0" smtClean="0"/>
              <a:t>Плюсы:</a:t>
            </a:r>
          </a:p>
          <a:p>
            <a:pPr lvl="1"/>
            <a:r>
              <a:rPr lang="ru-RU" sz="2800" dirty="0" smtClean="0"/>
              <a:t>Сходится за меньшее число шагов по сравнению с </a:t>
            </a:r>
            <a:r>
              <a:rPr lang="en-US" sz="2800" dirty="0" smtClean="0"/>
              <a:t>GD</a:t>
            </a:r>
            <a:endParaRPr lang="ru-RU" sz="2800" dirty="0" smtClean="0"/>
          </a:p>
          <a:p>
            <a:pPr lvl="1"/>
            <a:endParaRPr lang="ru-RU" sz="2800" dirty="0"/>
          </a:p>
          <a:p>
            <a:r>
              <a:rPr lang="ru-RU" sz="3200" dirty="0" smtClean="0"/>
              <a:t>Минусы:</a:t>
            </a:r>
          </a:p>
          <a:p>
            <a:pPr lvl="1"/>
            <a:r>
              <a:rPr lang="ru-RU" sz="2800" dirty="0" smtClean="0"/>
              <a:t>Долго вычислять Якобиан</a:t>
            </a:r>
            <a:endParaRPr lang="en-US" sz="2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10101" y="6364301"/>
            <a:ext cx="2743200" cy="365125"/>
          </a:xfrm>
        </p:spPr>
        <p:txBody>
          <a:bodyPr/>
          <a:lstStyle/>
          <a:p>
            <a:r>
              <a:rPr lang="ru-RU" smtClean="0"/>
              <a:t>21/09/2017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31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66721" y="5575980"/>
            <a:ext cx="95570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На практике используют квази-Ньютоновские методы, такие как </a:t>
            </a:r>
            <a:r>
              <a:rPr lang="en-US" sz="2400" dirty="0" smtClean="0"/>
              <a:t>L-BFGS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4040"/>
          <a:stretch/>
        </p:blipFill>
        <p:spPr>
          <a:xfrm>
            <a:off x="7995894" y="4727545"/>
            <a:ext cx="974951" cy="37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1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Методы 0 порядка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3481" y="1015748"/>
            <a:ext cx="8262630" cy="516769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21/09/2017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44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Покоординатный спуск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9105" y="1041400"/>
            <a:ext cx="7050927" cy="515302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21/09/2017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04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Покоординатный </a:t>
            </a:r>
            <a:r>
              <a:rPr lang="ru-RU" dirty="0" smtClean="0"/>
              <a:t>спуск: шаги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21/09/2017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34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4567" y="860489"/>
            <a:ext cx="5725454" cy="568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5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Покоординатный спуск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21/09/2017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35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186902" y="1838450"/>
            <a:ext cx="6959988" cy="3872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dirty="0" smtClean="0"/>
              <a:t>Плюсы:</a:t>
            </a:r>
          </a:p>
          <a:p>
            <a:pPr lvl="1"/>
            <a:r>
              <a:rPr lang="ru-RU" sz="2800" dirty="0" smtClean="0"/>
              <a:t>Не нужно вычислять производную</a:t>
            </a:r>
          </a:p>
          <a:p>
            <a:pPr lvl="1"/>
            <a:endParaRPr lang="ru-RU" sz="2800" dirty="0" smtClean="0"/>
          </a:p>
          <a:p>
            <a:r>
              <a:rPr lang="ru-RU" sz="3200" dirty="0" smtClean="0"/>
              <a:t>Минусы:</a:t>
            </a:r>
          </a:p>
          <a:p>
            <a:pPr lvl="1"/>
            <a:r>
              <a:rPr lang="ru-RU" sz="2800" dirty="0" smtClean="0"/>
              <a:t>Долго работает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23503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mtClean="0"/>
              <a:t>Ссылки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hackernoon.com/life-is-gradient-descent-880c60ac1be8</a:t>
            </a:r>
            <a:endParaRPr lang="ru-RU" dirty="0" smtClean="0"/>
          </a:p>
          <a:p>
            <a:r>
              <a:rPr lang="en-US" dirty="0">
                <a:hlinkClick r:id="rId4"/>
              </a:rPr>
              <a:t>https://distill.pub/2017/momentum</a:t>
            </a:r>
            <a:r>
              <a:rPr lang="en-US" dirty="0" smtClean="0">
                <a:hlinkClick r:id="rId4"/>
              </a:rPr>
              <a:t>/</a:t>
            </a:r>
            <a:endParaRPr lang="en-US" dirty="0">
              <a:hlinkClick r:id="rId4"/>
            </a:endParaRPr>
          </a:p>
          <a:p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://slideplayer.com/slide/7341917</a:t>
            </a:r>
            <a:r>
              <a:rPr lang="en-US" dirty="0" smtClean="0">
                <a:hlinkClick r:id="rId4"/>
              </a:rPr>
              <a:t>/</a:t>
            </a:r>
            <a:r>
              <a:rPr lang="ru-RU" dirty="0" smtClean="0"/>
              <a:t> Лекции по оптимизации</a:t>
            </a:r>
            <a:endParaRPr lang="en-US" dirty="0" smtClean="0"/>
          </a:p>
          <a:p>
            <a:r>
              <a:rPr lang="en-US" dirty="0">
                <a:hlinkClick r:id="rId5"/>
              </a:rPr>
              <a:t>http://ruder.io/optimizing-gradient-descent</a:t>
            </a:r>
            <a:r>
              <a:rPr lang="en-US" dirty="0" smtClean="0">
                <a:hlinkClick r:id="rId5"/>
              </a:rPr>
              <a:t>/</a:t>
            </a:r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21/09/2017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Напоминание: градиент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34580" y="1914432"/>
                <a:ext cx="4365522" cy="3203260"/>
              </a:xfrm>
            </p:spPr>
            <p:txBody>
              <a:bodyPr>
                <a:normAutofit/>
              </a:bodyPr>
              <a:lstStyle/>
              <a:p>
                <a:r>
                  <a:rPr lang="ru-RU" dirty="0" smtClean="0"/>
                  <a:t>Пусть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𝑓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i="1" dirty="0" smtClean="0">
                        <a:latin typeface="Cambria Math" charset="0"/>
                      </a:rPr>
                      <m:t>𝑓</m:t>
                    </m:r>
                    <m:r>
                      <a:rPr lang="en-US" sz="2800" i="1" dirty="0" smtClean="0">
                        <a:latin typeface="Cambria Math" charset="0"/>
                      </a:rPr>
                      <m:t>(</m:t>
                    </m:r>
                    <m:r>
                      <a:rPr lang="en-US" sz="2800" i="1" dirty="0" smtClean="0">
                        <a:latin typeface="Cambria Math" charset="0"/>
                      </a:rPr>
                      <m:t>𝑥</m:t>
                    </m:r>
                    <m:r>
                      <a:rPr lang="en-US" sz="2800" i="1" dirty="0" smtClean="0">
                        <a:latin typeface="Cambria Math" charset="0"/>
                      </a:rPr>
                      <m:t>, </m:t>
                    </m:r>
                    <m:r>
                      <a:rPr lang="en-US" sz="2800" i="1" dirty="0" smtClean="0">
                        <a:latin typeface="Cambria Math" charset="0"/>
                      </a:rPr>
                      <m:t>𝑦</m:t>
                    </m:r>
                    <m:r>
                      <a:rPr lang="en-US" sz="2800" i="1" dirty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ru-RU" dirty="0" smtClean="0"/>
                  <a:t>Частная производная</a:t>
                </a:r>
                <a:r>
                  <a:rPr lang="en-US" dirty="0"/>
                  <a:t>:</a:t>
                </a:r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8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sz="280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𝑓</m:t>
                        </m:r>
                      </m:num>
                      <m:den>
                        <m:r>
                          <a:rPr lang="mr-IN" sz="2800" i="1" smtClean="0">
                            <a:latin typeface="Cambria Math" charset="0"/>
                          </a:rPr>
                          <m:t>𝜕</m:t>
                        </m:r>
                        <m:r>
                          <a:rPr lang="mr-IN" sz="2800" i="1" smtClean="0">
                            <a:latin typeface="Cambria Math" charset="0"/>
                          </a:rPr>
                          <m:t>𝑥</m:t>
                        </m:r>
                      </m:den>
                    </m:f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r>
                  <a:rPr lang="ru-RU" dirty="0" smtClean="0"/>
                  <a:t>Градиент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charset="0"/>
                      </a:rPr>
                      <m:t>∇</m:t>
                    </m:r>
                    <m:r>
                      <a:rPr lang="en-US" sz="2800" b="0" i="1" smtClean="0">
                        <a:latin typeface="Cambria Math" charset="0"/>
                      </a:rPr>
                      <m:t>𝑓</m:t>
                    </m:r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mr-IN" sz="2800" b="0" i="1" smtClean="0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8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mr-IN" sz="2800" i="1">
                                <a:latin typeface="Cambria Math" charset="0"/>
                              </a:rPr>
                              <m:t>𝜕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mr-IN" sz="2800" i="1">
                                <a:latin typeface="Cambria Math" charset="0"/>
                              </a:rPr>
                              <m:t>𝜕</m:t>
                            </m:r>
                            <m:r>
                              <a:rPr lang="mr-IN" sz="2800" i="1">
                                <a:latin typeface="Cambria Math" charset="0"/>
                              </a:rPr>
                              <m:t>𝑥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2800" dirty="0"/>
                          <m:t>, </m:t>
                        </m:r>
                        <m:f>
                          <m:fPr>
                            <m:ctrlPr>
                              <a:rPr lang="mr-IN" sz="28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mr-IN" sz="2800" i="1">
                                <a:latin typeface="Cambria Math" charset="0"/>
                              </a:rPr>
                              <m:t>𝜕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mr-IN" sz="2800" i="1">
                                <a:latin typeface="Cambria Math" charset="0"/>
                              </a:rPr>
                              <m:t>𝜕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𝑦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34580" y="1914432"/>
                <a:ext cx="4365522" cy="3203260"/>
              </a:xfrm>
              <a:blipFill rotWithShape="0">
                <a:blip r:embed="rId2"/>
                <a:stretch>
                  <a:fillRect l="-1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21/09/2017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1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Методы 1 порядка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956" y="834887"/>
            <a:ext cx="8349391" cy="232130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21/09/2017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4932"/>
          <a:stretch/>
        </p:blipFill>
        <p:spPr>
          <a:xfrm>
            <a:off x="3493307" y="3156188"/>
            <a:ext cx="5221972" cy="3585411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0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Градиент как направление</a:t>
            </a:r>
            <a:r>
              <a:rPr lang="en-US" dirty="0" smtClean="0"/>
              <a:t> </a:t>
            </a:r>
            <a:r>
              <a:rPr lang="ru-RU" dirty="0" smtClean="0"/>
              <a:t>шага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21/09/2017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304"/>
          <a:stretch/>
        </p:blipFill>
        <p:spPr>
          <a:xfrm>
            <a:off x="2151929" y="4786428"/>
            <a:ext cx="8140700" cy="15778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442" y="934161"/>
            <a:ext cx="4210947" cy="304124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6</a:t>
            </a:fld>
            <a:endParaRPr lang="en-US"/>
          </a:p>
        </p:txBody>
      </p:sp>
      <p:pic>
        <p:nvPicPr>
          <p:cNvPr id="9" name="Content Placeholder 5"/>
          <p:cNvPicPr>
            <a:picLocks noChangeAspect="1"/>
          </p:cNvPicPr>
          <p:nvPr/>
        </p:nvPicPr>
        <p:blipFill rotWithShape="1">
          <a:blip r:embed="rId2"/>
          <a:srcRect t="26684" b="51245"/>
          <a:stretch/>
        </p:blipFill>
        <p:spPr>
          <a:xfrm>
            <a:off x="1221064" y="3975401"/>
            <a:ext cx="8140700" cy="70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3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Величина шага?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21/09/2017</a:t>
            </a:r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4031" y="1795901"/>
            <a:ext cx="5359097" cy="38027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t="4932"/>
          <a:stretch/>
        </p:blipFill>
        <p:spPr>
          <a:xfrm>
            <a:off x="321367" y="1795902"/>
            <a:ext cx="5538578" cy="3802793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6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mtClean="0"/>
              <a:t>Величина шага?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78" y="1365874"/>
            <a:ext cx="5983222" cy="448741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21/09/2017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20" y="1365874"/>
            <a:ext cx="6020458" cy="4515344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8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370390" y="6356350"/>
            <a:ext cx="41549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4"/>
              </a:rPr>
              <a:t>https://hackernoon.com/life-is-gradient-descent-880c60ac1be8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9125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Как понять что величина шага плохая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8228" y="1211276"/>
            <a:ext cx="5713136" cy="515302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21/09/2017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33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6502</TotalTime>
  <Words>420</Words>
  <Application>Microsoft Macintosh PowerPoint</Application>
  <PresentationFormat>Widescreen</PresentationFormat>
  <Paragraphs>140</Paragraphs>
  <Slides>36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Calibri</vt:lpstr>
      <vt:lpstr>Cambria Math</vt:lpstr>
      <vt:lpstr>Mangal</vt:lpstr>
      <vt:lpstr>Arial</vt:lpstr>
      <vt:lpstr>Office Theme</vt:lpstr>
      <vt:lpstr>MML minor #2</vt:lpstr>
      <vt:lpstr>Задача машинного обучения</vt:lpstr>
      <vt:lpstr>Напоминание: ряд Тейлора</vt:lpstr>
      <vt:lpstr>Напоминание: градиент</vt:lpstr>
      <vt:lpstr>Методы 1 порядка</vt:lpstr>
      <vt:lpstr>Градиент как направление шага</vt:lpstr>
      <vt:lpstr>Величина шага?</vt:lpstr>
      <vt:lpstr>Величина шага?</vt:lpstr>
      <vt:lpstr>Как понять что величина шага плохая</vt:lpstr>
      <vt:lpstr>Многомерный случай</vt:lpstr>
      <vt:lpstr>Многомерный случай</vt:lpstr>
      <vt:lpstr>Градиентный спуск (GD)</vt:lpstr>
      <vt:lpstr>Градиентный спуск: шаги</vt:lpstr>
      <vt:lpstr>Градиентный спуск</vt:lpstr>
      <vt:lpstr>Застревает в локальных минимумах</vt:lpstr>
      <vt:lpstr>Стохастический градиент</vt:lpstr>
      <vt:lpstr>Стохастический градиент</vt:lpstr>
      <vt:lpstr>Стохастический градиентный спуск (SGD)</vt:lpstr>
      <vt:lpstr>SGD mini-batches</vt:lpstr>
      <vt:lpstr>SGD: шаги</vt:lpstr>
      <vt:lpstr>(S)GD + инерция (momentum)</vt:lpstr>
      <vt:lpstr>Сходимость без инерции</vt:lpstr>
      <vt:lpstr>Сходимость с инерцией</vt:lpstr>
      <vt:lpstr>GD + линейный поиск</vt:lpstr>
      <vt:lpstr>(S)GD + переменный шаг</vt:lpstr>
      <vt:lpstr>Методы 2-го порядка</vt:lpstr>
      <vt:lpstr>Методы 2-го порядка</vt:lpstr>
      <vt:lpstr>Методы 2-го порядка</vt:lpstr>
      <vt:lpstr>Многомерный случай</vt:lpstr>
      <vt:lpstr>Метод Ньютона </vt:lpstr>
      <vt:lpstr>Метод Ньютона </vt:lpstr>
      <vt:lpstr>Методы 0 порядка</vt:lpstr>
      <vt:lpstr>Покоординатный спуск</vt:lpstr>
      <vt:lpstr>Покоординатный спуск: шаги</vt:lpstr>
      <vt:lpstr>Покоординатный спуск</vt:lpstr>
      <vt:lpstr>Ссылки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LSML лекция 1</dc:title>
  <dc:creator>Andrey Zimovnov</dc:creator>
  <cp:lastModifiedBy>Andrey Zimovnov</cp:lastModifiedBy>
  <cp:revision>465</cp:revision>
  <cp:lastPrinted>2017-05-15T12:37:49Z</cp:lastPrinted>
  <dcterms:created xsi:type="dcterms:W3CDTF">2017-04-01T14:01:14Z</dcterms:created>
  <dcterms:modified xsi:type="dcterms:W3CDTF">2017-09-21T14:49:49Z</dcterms:modified>
</cp:coreProperties>
</file>